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9" r:id="rId11"/>
    <p:sldId id="270" r:id="rId12"/>
    <p:sldId id="268" r:id="rId13"/>
    <p:sldId id="257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DE"/>
    <a:srgbClr val="DEE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6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3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46536-BE52-144C-A58A-397B324D452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993C-7469-1749-A4D4-8A219A1C1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6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993C-7469-1749-A4D4-8A219A1C16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4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993C-7469-1749-A4D4-8A219A1C16E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2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43D394-B378-CA4E-8A55-904660186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397C90-50D5-EA43-A4ED-00D1BFEE8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C2C519-3BA2-924D-9E55-789421E9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32A43B-2D40-6B40-AB2C-C3E9FA72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988461-0D4C-5446-9A59-C36BFD1F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2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E31484-C627-0541-B0CF-43343D96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E0B731-93E1-AB42-8DE8-8C372DB00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C4F55B-7AD2-C943-B6F4-4C0796BF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DD21E2-9EE8-2E42-BB58-CF28A944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337C23-2F96-2142-9458-C7D3B567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EA06BD-FC54-DB41-AC87-DDD405AAC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6F84CB-AC88-8645-BED3-9C3F6AC91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3C365-6D8F-134F-9B90-AA73DB86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09C8D3-AFAD-5641-A3F6-E0331E37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8DE803-FBDA-7249-A9D4-357D5A47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6AA35A-B2E3-A546-BB09-96223836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95C65A-99A6-1C42-A8C0-80CF7C258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098DB3-D19F-B043-9F86-49B10484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CB745D-D759-3D45-8E60-A9F90662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A7F619-84F1-1A48-A308-E47D3ADC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1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ADF87C-FC8A-1446-8724-31DE2DAB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A18DE2-88A4-C049-AA9E-B229C68D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292A7-526A-1D4A-901C-32FB10A2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2176E2-9351-E048-A15B-93C3BE79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37C830-3286-FF4E-9378-4749D4A5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EB8DD-F5A2-194F-ACA6-179676ED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6CE290-C352-B149-85A0-1D77823DF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D83D3C0-F5B6-E348-B440-F2EAB3ACA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9C6475-2A15-3846-85C3-E11EC50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F448D2-2F54-FE49-B620-0E06FF52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101102-DFAE-4C45-8659-1AB12787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2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6468C8-5A99-9A4A-B68E-4151C052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23DB83-0AA2-C34C-8B6F-D8EDE4D3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555A47-F53E-134B-ACE3-63E8BBCBC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5F8671-07AE-CE41-BE7B-6BE5D50F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6E9B8E3-93E7-DF43-A743-1AD305DB3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2CCFFD4-99DD-B641-AF56-A53B78FA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0D2189D-2256-244D-9D8F-44333CA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369A71A-623C-6B4F-BDA7-C255339D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8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78185-3091-E542-883B-0D70071A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1EC73C2-A7DA-CA4E-AD9F-39213AED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C452914-274D-9F44-BDF2-5FD5419D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39680E2-73DB-5841-943A-EE5558C9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0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732581-DCD6-DF46-B55F-1C8D940C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486F06E-503B-1C44-B136-674FA24C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8F4B76-6638-E14B-8A99-8BF5F072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3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3BD6B-564E-944B-9790-39A2A1DA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45A4EB-0FF8-A944-A2FE-40BCB17B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2B5D8E-0C81-0948-B0A8-A4F0BE8CD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26EAA4-69DF-2044-9D9D-B1AE36AF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8419D6-71B5-D64F-8F7E-8C52D110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208325-85AF-164A-821E-DEF2DB38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9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EA4D01-04C4-E340-81F2-56AEABDD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2A8BA73-8C5B-884D-8B88-12519DC1F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0694A4-13F3-6F40-9152-DDE047635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CC743E-0A9B-FD4F-A03B-053BAB36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70052E-A31D-8242-A960-51E1EDA8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AB69CB-08CD-034D-A377-46FF0B31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5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F1AC8B-E0C9-7843-9333-9316803E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45FC44-261D-D148-8D5E-95EBAEF4D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FCBB2-518C-1C46-BE78-A437B50A5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3A7D-0B30-6646-A028-386D15C5F14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6626E3-B6B2-EC48-8FF5-45FC852E6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D19295-7A19-FB42-A58A-1F0A4A51D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EA7C-2C5D-5346-BEAE-CE294ECAD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sputnik.ria.ru/20200512/1571316915.html%20&#1044;&#1072;&#1090;&#1072;%20&#1086;&#1073;&#1088;&#1072;&#1097;&#1077;&#1085;&#1080;&#1103;%20-%2009.04.202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0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472293-027C-1643-8487-ED6ABB82A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1" y="292781"/>
            <a:ext cx="11413066" cy="81119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+mj-lt"/>
                <a:ea typeface="+mj-ea"/>
                <a:cs typeface="+mj-cs"/>
              </a:rPr>
              <a:t>Оформление списка использованной литературы должно соответствовать стандартам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4ADB7A-4402-9947-9A8E-D1E3DBDE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0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0539" y="2189329"/>
            <a:ext cx="7685590" cy="42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57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Электронный ресурс удаленного доступа (Интернет)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48" y="1345791"/>
            <a:ext cx="120652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1.</a:t>
            </a:r>
            <a:r>
              <a:rPr lang="ru-RU" sz="2000" dirty="0"/>
              <a:t> </a:t>
            </a:r>
            <a:r>
              <a:rPr lang="ru-RU" dirty="0"/>
              <a:t>Бармин В. Открытие Достоевского. Спутник - предсказал! - Текст : электронный //</a:t>
            </a:r>
            <a:r>
              <a:rPr lang="ru-RU" dirty="0" err="1"/>
              <a:t>Проза.Ру</a:t>
            </a:r>
            <a:r>
              <a:rPr lang="ru-RU" dirty="0"/>
              <a:t> : [сайт]. - https://</a:t>
            </a:r>
            <a:r>
              <a:rPr lang="ru-RU" dirty="0" smtClean="0"/>
              <a:t>proza.ru/2019/02/02/1482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Дата обращения – 08.04.2021 </a:t>
            </a:r>
            <a:endParaRPr lang="en-US" sz="2400" dirty="0" smtClean="0"/>
          </a:p>
          <a:p>
            <a:pPr marL="0" indent="0">
              <a:buNone/>
            </a:pPr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dirty="0"/>
              <a:t>Достоевский, Фёдор Михайлович - Текст : электронный // Википедия. Свободная энциклопедия: [сайт</a:t>
            </a:r>
            <a:r>
              <a:rPr lang="ru-RU" dirty="0" smtClean="0"/>
              <a:t>]. https</a:t>
            </a:r>
            <a:r>
              <a:rPr lang="ru-RU" dirty="0"/>
              <a:t>://ru.wikipedia.org/wiki/%</a:t>
            </a:r>
            <a:r>
              <a:rPr lang="ru-RU" dirty="0" smtClean="0"/>
              <a:t>D0%94%D0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Дата обращения – 13.04.2021 </a:t>
            </a:r>
            <a:endParaRPr lang="en-US" dirty="0" smtClean="0"/>
          </a:p>
          <a:p>
            <a:pPr marL="0" indent="0">
              <a:buNone/>
            </a:pPr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dirty="0"/>
              <a:t>Кем был Достоевский. Мифы и реальность… - Текст : электронный // </a:t>
            </a:r>
            <a:r>
              <a:rPr lang="ru-RU" dirty="0" err="1"/>
              <a:t>pantv.livejournal</a:t>
            </a:r>
            <a:r>
              <a:rPr lang="ru-RU" dirty="0"/>
              <a:t>: [сайт]. - https://pantv.livejournal.com/2562401.html Дата обращения - 12.04.2021 </a:t>
            </a:r>
            <a:endParaRPr lang="en-US" dirty="0" smtClean="0"/>
          </a:p>
          <a:p>
            <a:pPr marL="0" indent="0">
              <a:buNone/>
            </a:pPr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dirty="0"/>
              <a:t>Космос: ролики, </a:t>
            </a:r>
            <a:r>
              <a:rPr lang="ru-RU" dirty="0" err="1"/>
              <a:t>плейлисты</a:t>
            </a:r>
            <a:r>
              <a:rPr lang="ru-RU" dirty="0"/>
              <a:t> каналы на </a:t>
            </a:r>
            <a:r>
              <a:rPr lang="ru-RU" dirty="0" err="1"/>
              <a:t>YouTube</a:t>
            </a:r>
            <a:r>
              <a:rPr lang="ru-RU" dirty="0"/>
              <a:t>. - Текст: электронный //Просвещение </a:t>
            </a:r>
            <a:r>
              <a:rPr lang="ru-RU" dirty="0" err="1"/>
              <a:t>ВКонтакте</a:t>
            </a:r>
            <a:r>
              <a:rPr lang="ru-RU" dirty="0"/>
              <a:t>:[социальная сеть]. - </a:t>
            </a:r>
            <a:r>
              <a:rPr lang="ru-RU" sz="3200" dirty="0"/>
              <a:t>https://</a:t>
            </a:r>
            <a:r>
              <a:rPr lang="ru-RU" dirty="0" smtClean="0"/>
              <a:t>vk.com/prosv_i?utm </a:t>
            </a:r>
            <a:r>
              <a:rPr lang="ru-RU" dirty="0"/>
              <a:t>Дата обращения - </a:t>
            </a:r>
            <a:r>
              <a:rPr lang="ru-RU" dirty="0" smtClean="0"/>
              <a:t>12.04.2021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651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4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Электронный ресурс удаленного доступа (Интернет)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55" y="1325375"/>
            <a:ext cx="11678971" cy="53017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5</a:t>
            </a:r>
            <a:r>
              <a:rPr lang="ru-RU" sz="3100" dirty="0"/>
              <a:t>.</a:t>
            </a:r>
            <a:r>
              <a:rPr lang="ru-RU" dirty="0"/>
              <a:t> </a:t>
            </a:r>
            <a:r>
              <a:rPr lang="ru-RU" sz="3600" dirty="0"/>
              <a:t>Медаль "Запуск в СССР первого в мире искусственного спутника Земли": [фотография]. [Открытый космос] Коллекции Президентской библиотеки. - Текст : электронный //Президентская библиотека имени Б.Н. Ельцина: [сайт]. – https://www.prlib.ru/item/343241 Дата обращения - 09.04.2021 </a:t>
            </a:r>
            <a:endParaRPr lang="en-US" sz="3600" dirty="0" smtClean="0"/>
          </a:p>
          <a:p>
            <a:pPr marL="0" indent="0">
              <a:buNone/>
            </a:pPr>
            <a:r>
              <a:rPr lang="ru-RU" sz="3400" dirty="0" smtClean="0"/>
              <a:t>6</a:t>
            </a:r>
            <a:r>
              <a:rPr lang="ru-RU" sz="3400" dirty="0"/>
              <a:t>. </a:t>
            </a:r>
            <a:r>
              <a:rPr lang="ru-RU" sz="3600" dirty="0"/>
              <a:t>Специальный проект радио «Спутник» «Космос Достоевского: за что писателя любят во всем мире» (аудиофайл) - Текст : электронный // Радио </a:t>
            </a:r>
            <a:r>
              <a:rPr lang="ru-RU" sz="3600" dirty="0" err="1"/>
              <a:t>sputnik</a:t>
            </a:r>
            <a:r>
              <a:rPr lang="ru-RU" sz="3600" dirty="0"/>
              <a:t>:: [сайт]. - </a:t>
            </a:r>
            <a:r>
              <a:rPr lang="ru-RU" sz="3600" dirty="0">
                <a:hlinkClick r:id="rId2"/>
              </a:rPr>
              <a:t>https://radiosputnik.ria.ru/20200512/1571316915.html Дата обращения - </a:t>
            </a:r>
            <a:r>
              <a:rPr lang="ru-RU" sz="3600" dirty="0" smtClean="0">
                <a:hlinkClick r:id="rId2"/>
              </a:rPr>
              <a:t>09.04.2021</a:t>
            </a:r>
            <a:endParaRPr lang="en-US" sz="3600" dirty="0" smtClean="0"/>
          </a:p>
          <a:p>
            <a:pPr marL="0" indent="0">
              <a:buNone/>
            </a:pPr>
            <a:r>
              <a:rPr lang="en-US" sz="3800" dirty="0"/>
              <a:t>7</a:t>
            </a:r>
            <a:r>
              <a:rPr lang="ru-RU" sz="3800" dirty="0" smtClean="0"/>
              <a:t>. </a:t>
            </a:r>
            <a:r>
              <a:rPr lang="ru-RU" sz="3600" dirty="0"/>
              <a:t>Филоненко В. «От Достоевского до спутника. 60 лет назад Советский Союз запустил в космос первый в мире спутник» - Текст : электронный //Читинское обозрение: [сайт]. - https://obozrenie-chita.ru/article/iskusstvennyj-sputnik Дата обращения – 08.04.2021 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8</a:t>
            </a:r>
            <a:r>
              <a:rPr lang="ru-RU" sz="3600" dirty="0"/>
              <a:t>. Ф. М. </a:t>
            </a:r>
            <a:r>
              <a:rPr lang="ru-RU" sz="3600" dirty="0" smtClean="0"/>
              <a:t>Достоевский(1821–1881</a:t>
            </a:r>
            <a:r>
              <a:rPr lang="ru-RU" sz="3600" dirty="0"/>
              <a:t>) [МИР ДОСТОЕВСКОГО] Коллекции Президентской библиотеки. - Текст: электронный //Президентская библиотека имени Б.Н. Ельцина: [сайт]. - https://www.prlib.ru/collection_Dostoevsky Дата обращения - 09.04.2021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87565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Оформление титульного листа и оглавления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039" t="14872" r="3196" b="9063"/>
          <a:stretch>
            <a:fillRect/>
          </a:stretch>
        </p:blipFill>
        <p:spPr bwMode="auto">
          <a:xfrm>
            <a:off x="2099257" y="1690687"/>
            <a:ext cx="7747504" cy="5028051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C5E84-729F-4048-B6E5-19A2159E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577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Оформление списка литературы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D1DF4-9569-0242-9B53-9ECF885F05C4}"/>
              </a:ext>
            </a:extLst>
          </p:cNvPr>
          <p:cNvSpPr txBox="1"/>
          <p:nvPr/>
        </p:nvSpPr>
        <p:spPr>
          <a:xfrm>
            <a:off x="1282390" y="2029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2AFEB172-CA8C-B74D-9976-97CD23C76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01" y="1288743"/>
            <a:ext cx="7086224" cy="520413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«Список использованных источников» размещается </a:t>
            </a:r>
            <a:r>
              <a:rPr lang="ru-RU" sz="2400" b="1" dirty="0"/>
              <a:t>после текста работы и предшествует приложениям.</a:t>
            </a:r>
          </a:p>
          <a:p>
            <a:r>
              <a:rPr lang="ru-RU" sz="2400" dirty="0"/>
              <a:t>Представляется единый список литературы к работе </a:t>
            </a:r>
            <a:r>
              <a:rPr lang="ru-RU" sz="2400" b="1" dirty="0"/>
              <a:t>в</a:t>
            </a:r>
            <a:r>
              <a:rPr lang="ru-RU" sz="2400" dirty="0"/>
              <a:t> </a:t>
            </a:r>
            <a:r>
              <a:rPr lang="ru-RU" sz="2400" b="1" dirty="0"/>
              <a:t>алфавитном порядке</a:t>
            </a:r>
            <a:r>
              <a:rPr lang="ru-RU" sz="2400" dirty="0"/>
              <a:t>.</a:t>
            </a:r>
          </a:p>
          <a:p>
            <a:r>
              <a:rPr lang="ru-RU" sz="2400" dirty="0"/>
              <a:t>Произведения одного автора расставляются </a:t>
            </a:r>
            <a:r>
              <a:rPr lang="ru-RU" sz="2400" b="1" dirty="0"/>
              <a:t>в алфавитном порядке заглавий.</a:t>
            </a:r>
          </a:p>
          <a:p>
            <a:r>
              <a:rPr lang="ru-RU" sz="2400" dirty="0"/>
              <a:t>Все библиографические записи </a:t>
            </a:r>
            <a:r>
              <a:rPr lang="ru-RU" sz="2400" b="1" dirty="0"/>
              <a:t>последовательно нумеруются</a:t>
            </a:r>
            <a:r>
              <a:rPr lang="ru-RU" sz="2400" dirty="0"/>
              <a:t>.</a:t>
            </a:r>
          </a:p>
          <a:p>
            <a:r>
              <a:rPr lang="ru-RU" sz="2400" dirty="0"/>
              <a:t>Сведения о наличии списка отражается в «Содержании» (или «Оглавлении»), помещаемом </a:t>
            </a:r>
            <a:r>
              <a:rPr lang="ru-RU" sz="2400" b="1" dirty="0"/>
              <a:t>после титульной страницы</a:t>
            </a:r>
            <a:r>
              <a:rPr lang="ru-RU" sz="2400" dirty="0"/>
              <a:t>.</a:t>
            </a:r>
          </a:p>
          <a:p>
            <a:r>
              <a:rPr lang="ru-RU" sz="2400" dirty="0"/>
              <a:t>В список включаются только сведения об </a:t>
            </a:r>
            <a:r>
              <a:rPr lang="ru-RU" sz="2400" b="1" dirty="0"/>
              <a:t>использованных при подготовке работы источниках</a:t>
            </a:r>
            <a:r>
              <a:rPr lang="ru-RU" sz="2400" dirty="0"/>
              <a:t>. На каждый материал </a:t>
            </a:r>
            <a:r>
              <a:rPr lang="ru-RU" sz="2400" b="1" dirty="0"/>
              <a:t>должна быть приведена хотя бы одно ссылка.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190A0FD-EE0D-F544-BF68-72CCF2654D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7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5598" y="1105904"/>
            <a:ext cx="4791286" cy="5422739"/>
          </a:xfrm>
          <a:prstGeom prst="rect">
            <a:avLst/>
          </a:prstGeom>
          <a:gradFill>
            <a:gsLst>
              <a:gs pos="3000">
                <a:schemeClr val="accent6">
                  <a:alpha val="42000"/>
                  <a:lumMod val="98000"/>
                  <a:lumOff val="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accent1"/>
            </a:glow>
            <a:reflection blurRad="215900" stA="0" endPos="6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07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557AC-023B-BC46-8219-3C71E701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12"/>
            <a:ext cx="10515600" cy="72289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Примеры библиографических ссылок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C12CA9-4F6D-1B4B-B43A-2A936F87A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60699"/>
            <a:ext cx="11106873" cy="4643970"/>
          </a:xfrm>
          <a:gradFill>
            <a:gsLst>
              <a:gs pos="3000">
                <a:schemeClr val="accent6">
                  <a:lumMod val="90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§"/>
            </a:pPr>
            <a:endParaRPr lang="ru-RU" sz="2400" dirty="0"/>
          </a:p>
          <a:p>
            <a:pPr marL="0" indent="0">
              <a:buClr>
                <a:srgbClr val="002060"/>
              </a:buClr>
              <a:buNone/>
            </a:pPr>
            <a:r>
              <a:rPr lang="ru-RU" sz="2400" dirty="0" err="1"/>
              <a:t>Внутритекстовая</a:t>
            </a:r>
            <a:r>
              <a:rPr lang="ru-RU" sz="2400" dirty="0"/>
              <a:t> ссылка</a:t>
            </a:r>
          </a:p>
          <a:p>
            <a:pPr marL="0" indent="0">
              <a:buClr>
                <a:srgbClr val="002060"/>
              </a:buClr>
              <a:buNone/>
            </a:pPr>
            <a:endParaRPr lang="ru-RU" sz="2400" dirty="0"/>
          </a:p>
          <a:p>
            <a:pPr marL="0" indent="0">
              <a:buClr>
                <a:srgbClr val="002060"/>
              </a:buClr>
              <a:buNone/>
            </a:pPr>
            <a:endParaRPr lang="ru-RU" sz="2400" dirty="0"/>
          </a:p>
          <a:p>
            <a:pPr marL="0" indent="0">
              <a:buClr>
                <a:srgbClr val="002060"/>
              </a:buClr>
              <a:buNone/>
            </a:pPr>
            <a:endParaRPr lang="ru-RU" sz="2400" dirty="0"/>
          </a:p>
          <a:p>
            <a:pPr marL="0" indent="0">
              <a:buClr>
                <a:srgbClr val="002060"/>
              </a:buClr>
              <a:buNone/>
            </a:pPr>
            <a:r>
              <a:rPr lang="ru-RU" sz="2400" dirty="0"/>
              <a:t>Подстрочная ссылка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82D601-0FCC-514F-8F66-470EDC49C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06" y="2302283"/>
            <a:ext cx="7244401" cy="4431677"/>
          </a:xfrm>
          <a:prstGeom prst="rect">
            <a:avLst/>
          </a:prstGeom>
          <a:gradFill>
            <a:gsLst>
              <a:gs pos="3000">
                <a:schemeClr val="accent6">
                  <a:lumMod val="90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E2A05F-14A1-6C42-9C59-13D0C1B825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4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6860"/>
          <a:stretch/>
        </p:blipFill>
        <p:spPr>
          <a:xfrm>
            <a:off x="4259483" y="960699"/>
            <a:ext cx="7535119" cy="1563132"/>
          </a:xfrm>
          <a:prstGeom prst="rect">
            <a:avLst/>
          </a:prstGeom>
          <a:gradFill>
            <a:gsLst>
              <a:gs pos="3000">
                <a:schemeClr val="accent6">
                  <a:alpha val="8000"/>
                  <a:lumMod val="9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61DC2A-084C-4348-B228-4CA882C382D0}"/>
              </a:ext>
            </a:extLst>
          </p:cNvPr>
          <p:cNvSpPr txBox="1"/>
          <p:nvPr/>
        </p:nvSpPr>
        <p:spPr>
          <a:xfrm>
            <a:off x="8027043" y="3624690"/>
            <a:ext cx="368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Подстрочная ссылка</a:t>
            </a:r>
          </a:p>
        </p:txBody>
      </p:sp>
      <p:sp>
        <p:nvSpPr>
          <p:cNvPr id="7" name="Дуга 6">
            <a:extLst>
              <a:ext uri="{FF2B5EF4-FFF2-40B4-BE49-F238E27FC236}">
                <a16:creationId xmlns:a16="http://schemas.microsoft.com/office/drawing/2014/main" xmlns="" id="{86D39419-A22D-C946-82E4-B45018C728D3}"/>
              </a:ext>
            </a:extLst>
          </p:cNvPr>
          <p:cNvSpPr/>
          <p:nvPr/>
        </p:nvSpPr>
        <p:spPr>
          <a:xfrm>
            <a:off x="1625600" y="3429000"/>
            <a:ext cx="5453927" cy="953291"/>
          </a:xfrm>
          <a:prstGeom prst="arc">
            <a:avLst>
              <a:gd name="adj1" fmla="val 16200000"/>
              <a:gd name="adj2" fmla="val 152812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xmlns="" id="{15030F61-C80B-FD4A-AF35-41EE310A1666}"/>
              </a:ext>
            </a:extLst>
          </p:cNvPr>
          <p:cNvSpPr/>
          <p:nvPr/>
        </p:nvSpPr>
        <p:spPr>
          <a:xfrm>
            <a:off x="8530810" y="1931399"/>
            <a:ext cx="1337733" cy="741768"/>
          </a:xfrm>
          <a:prstGeom prst="arc">
            <a:avLst>
              <a:gd name="adj1" fmla="val 16200000"/>
              <a:gd name="adj2" fmla="val 1335483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D32D051A-2438-3B4A-8332-B2FA5E8346EB}"/>
              </a:ext>
            </a:extLst>
          </p:cNvPr>
          <p:cNvCxnSpPr>
            <a:cxnSpLocks/>
          </p:cNvCxnSpPr>
          <p:nvPr/>
        </p:nvCxnSpPr>
        <p:spPr>
          <a:xfrm>
            <a:off x="3622200" y="1751448"/>
            <a:ext cx="4908610" cy="402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F9D19F5A-5717-964A-81AF-65DC6F51536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079529" y="3855523"/>
            <a:ext cx="947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>
            <a:extLst>
              <a:ext uri="{FF2B5EF4-FFF2-40B4-BE49-F238E27FC236}">
                <a16:creationId xmlns:a16="http://schemas.microsoft.com/office/drawing/2014/main" xmlns="" id="{D046C11A-61ED-FF41-AABB-DB8B763B9F77}"/>
              </a:ext>
            </a:extLst>
          </p:cNvPr>
          <p:cNvSpPr/>
          <p:nvPr/>
        </p:nvSpPr>
        <p:spPr>
          <a:xfrm>
            <a:off x="1377939" y="2154399"/>
            <a:ext cx="535082" cy="369432"/>
          </a:xfrm>
          <a:prstGeom prst="arc">
            <a:avLst>
              <a:gd name="adj1" fmla="val 16200000"/>
              <a:gd name="adj2" fmla="val 169810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xmlns="" id="{1CD622C3-BDAB-2245-A1FC-26A2433EC822}"/>
              </a:ext>
            </a:extLst>
          </p:cNvPr>
          <p:cNvSpPr/>
          <p:nvPr/>
        </p:nvSpPr>
        <p:spPr>
          <a:xfrm>
            <a:off x="1453174" y="2154399"/>
            <a:ext cx="535082" cy="433841"/>
          </a:xfrm>
          <a:prstGeom prst="arc">
            <a:avLst>
              <a:gd name="adj1" fmla="val 16200000"/>
              <a:gd name="adj2" fmla="val 15319182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xmlns="" id="{EA28CEEF-935A-2549-9A2B-D2C39F008F7C}"/>
              </a:ext>
            </a:extLst>
          </p:cNvPr>
          <p:cNvSpPr/>
          <p:nvPr/>
        </p:nvSpPr>
        <p:spPr>
          <a:xfrm>
            <a:off x="5949" y="2395040"/>
            <a:ext cx="481957" cy="556253"/>
          </a:xfrm>
          <a:prstGeom prst="arc">
            <a:avLst>
              <a:gd name="adj1" fmla="val 16200000"/>
              <a:gd name="adj2" fmla="val 1606864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5927B9-73EF-7940-9DD9-2B20CE4C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/>
          <a:lstStyle/>
          <a:p>
            <a:pPr algn="ctr"/>
            <a:r>
              <a:rPr lang="ru-RU" b="1" dirty="0"/>
              <a:t>Оформление рисунков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01E1455-CFEA-1645-B220-DF20EB76C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1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76" y="1300273"/>
            <a:ext cx="8687940" cy="55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0CFDC-FBB5-194A-92D0-FD36C76E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Порядок размещение источников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6BC0BA8-F643-6546-B447-4B17C912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Нормативные акты (международные акты, Конституция, кодексы, федеральные законы, указы Президента России и т.д.)</a:t>
            </a:r>
          </a:p>
          <a:p>
            <a:r>
              <a:rPr lang="ru-RU" dirty="0"/>
              <a:t>Нормативно-технические документы (ГОСТы, </a:t>
            </a:r>
            <a:r>
              <a:rPr lang="ru-RU" dirty="0" err="1"/>
              <a:t>САНПины</a:t>
            </a:r>
            <a:r>
              <a:rPr lang="ru-RU" dirty="0"/>
              <a:t> и т.д.)</a:t>
            </a:r>
          </a:p>
          <a:p>
            <a:r>
              <a:rPr lang="ru-RU" dirty="0"/>
              <a:t>Книги, научные статьи из книг</a:t>
            </a:r>
          </a:p>
          <a:p>
            <a:r>
              <a:rPr lang="ru-RU" dirty="0"/>
              <a:t>Неопубликованные материалы (диссертации, автореферату, рукописи)</a:t>
            </a:r>
          </a:p>
          <a:p>
            <a:r>
              <a:rPr lang="ru-RU" dirty="0"/>
              <a:t>Статьи из периодических изданий</a:t>
            </a:r>
          </a:p>
          <a:p>
            <a:r>
              <a:rPr lang="ru-RU" dirty="0"/>
              <a:t>Электронные ресурсы</a:t>
            </a:r>
          </a:p>
          <a:p>
            <a:pPr marL="0" indent="0">
              <a:buNone/>
            </a:pPr>
            <a:r>
              <a:rPr lang="ru-RU" dirty="0"/>
              <a:t>В каждом разделе сначала размещаются источники на русском языке, затем на иностранных (также в алфавитном порядке).</a:t>
            </a:r>
          </a:p>
        </p:txBody>
      </p:sp>
    </p:spTree>
    <p:extLst>
      <p:ext uri="{BB962C8B-B14F-4D97-AF65-F5344CB8AC3E}">
        <p14:creationId xmlns:p14="http://schemas.microsoft.com/office/powerpoint/2010/main" val="7027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5C64BD-DB02-064F-8D6A-509681DB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158"/>
            <a:ext cx="10515600" cy="1062929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Правила составления библиографических описаний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34B6E5-9948-4448-A4F8-CA7F28EC35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1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179" y="1338147"/>
            <a:ext cx="9987931" cy="5519853"/>
          </a:xfrm>
          <a:prstGeom prst="rect">
            <a:avLst/>
          </a:prstGeom>
          <a:gradFill>
            <a:gsLst>
              <a:gs pos="3000">
                <a:schemeClr val="accent6">
                  <a:lumMod val="98000"/>
                  <a:alpha val="4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accent1"/>
            </a:glow>
            <a:reflection stA="0" endPos="65000" dir="5400000" sy="-100000" algn="bl" rotWithShape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3E0574-6A1A-F34A-9E7C-E7A13C69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10" y="1260088"/>
            <a:ext cx="10515600" cy="538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Библиографическая запись включает</a:t>
            </a:r>
          </a:p>
        </p:txBody>
      </p:sp>
    </p:spTree>
    <p:extLst>
      <p:ext uri="{BB962C8B-B14F-4D97-AF65-F5344CB8AC3E}">
        <p14:creationId xmlns:p14="http://schemas.microsoft.com/office/powerpoint/2010/main" val="14963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9CB0D4-5F36-5B44-898F-98607728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03" y="119798"/>
            <a:ext cx="10515600" cy="1532261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Сведения для описания документа берутся с титульного листа или с его оборота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34EC3D-E2FF-2648-B846-B9006B74D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5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06" y="1889924"/>
            <a:ext cx="2938310" cy="4657890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CDAB5FDB-6D0C-754D-A83E-55172467B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97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5299" y="1889924"/>
            <a:ext cx="4349012" cy="46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B5FB93-1A55-D94F-AAE2-D5736CA2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Книги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908049A-6AAD-C54A-8B9B-2436AB669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1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011456"/>
            <a:ext cx="8085667" cy="1519243"/>
          </a:xfrm>
          <a:prstGeom prst="rect">
            <a:avLst/>
          </a:prstGeom>
          <a:effectLst>
            <a:glow rad="76200">
              <a:schemeClr val="accent6">
                <a:lumMod val="20000"/>
                <a:lumOff val="80000"/>
                <a:alpha val="32000"/>
              </a:schemeClr>
            </a:glow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3C1AE7-A2FF-6741-8042-276E2EF61D24}"/>
              </a:ext>
            </a:extLst>
          </p:cNvPr>
          <p:cNvSpPr txBox="1"/>
          <p:nvPr/>
        </p:nvSpPr>
        <p:spPr>
          <a:xfrm>
            <a:off x="838200" y="2530699"/>
            <a:ext cx="1092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Лукаш, Ю. А. Индивидуальный предприниматель без образования юридического лица / Ю. А. Лукаш. – Москва : Книжный мир, 2002. – 457 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DAE3F0-203A-F249-8E06-72C36FCF4552}"/>
              </a:ext>
            </a:extLst>
          </p:cNvPr>
          <p:cNvSpPr txBox="1"/>
          <p:nvPr/>
        </p:nvSpPr>
        <p:spPr>
          <a:xfrm>
            <a:off x="838200" y="3276663"/>
            <a:ext cx="1024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Краснова, Л. П. Бухгалтерский учет : учебник для вузов / Л. П. Краснова, Н. Т. </a:t>
            </a:r>
            <a:r>
              <a:rPr lang="ru-RU" dirty="0" err="1"/>
              <a:t>Шалашова</a:t>
            </a:r>
            <a:r>
              <a:rPr lang="ru-RU" dirty="0"/>
              <a:t>, Н. М. Ярцева и др. – М. : Юрист, 2001. – 550 с.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2A24D8-DE3F-AC49-AC6C-1F94D40B6307}"/>
              </a:ext>
            </a:extLst>
          </p:cNvPr>
          <p:cNvSpPr txBox="1"/>
          <p:nvPr/>
        </p:nvSpPr>
        <p:spPr>
          <a:xfrm>
            <a:off x="838200" y="4137102"/>
            <a:ext cx="10719419" cy="2585323"/>
          </a:xfrm>
          <a:prstGeom prst="rect">
            <a:avLst/>
          </a:prstGeom>
          <a:gradFill>
            <a:gsLst>
              <a:gs pos="3000">
                <a:schemeClr val="accent6">
                  <a:lumMod val="90000"/>
                  <a:alpha val="7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Если у издания нет автора, но указаны редакторы, составители, переводчики и т.п., то описание начинается с заглавия. За косой чертой после заглавия пишутся редакторы, составители и т.д.</a:t>
            </a:r>
          </a:p>
          <a:p>
            <a:endParaRPr lang="ru-RU" dirty="0"/>
          </a:p>
          <a:p>
            <a:r>
              <a:rPr lang="ru-RU" dirty="0"/>
              <a:t>Методические указания к осуществлению научно-исследовательской работы студентов / М-во образования и науки Рос. Федерации ; сост.: С. В. Беляева. – 2-е изд., </a:t>
            </a:r>
            <a:r>
              <a:rPr lang="ru-RU" dirty="0" err="1"/>
              <a:t>испр</a:t>
            </a:r>
            <a:r>
              <a:rPr lang="ru-RU" dirty="0"/>
              <a:t>. и доп. – Архангельск : Просвещение, 2011. – 17с. </a:t>
            </a:r>
          </a:p>
          <a:p>
            <a:endParaRPr lang="ru-RU" dirty="0"/>
          </a:p>
          <a:p>
            <a:r>
              <a:rPr lang="ru-RU" dirty="0"/>
              <a:t>Бабанов, В. В. Строительная механика : в 2 т. : учебник для студентов  / В. В. Бабанов. – М. : Академия, 2011. – 2 т. - (Высшее профессиональное образование. Строительство).</a:t>
            </a:r>
          </a:p>
        </p:txBody>
      </p:sp>
    </p:spTree>
    <p:extLst>
      <p:ext uri="{BB962C8B-B14F-4D97-AF65-F5344CB8AC3E}">
        <p14:creationId xmlns:p14="http://schemas.microsoft.com/office/powerpoint/2010/main" val="5795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D92BE2-2DE0-E346-8759-50357EFD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Неопубликованные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64FBC8-7892-214B-AC39-B6539174D826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3000">
                <a:schemeClr val="accent6">
                  <a:lumMod val="90000"/>
                  <a:alpha val="7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ru-RU" dirty="0"/>
              <a:t>Диссертации, научно-исследовательские работы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/>
              <a:t>Автор. Заглавие : сведения, относящиеся к заглавию : шифр номенклатуры специальностей научных сотрудников : дата защиты : дата утверждения / сведения об ответственности (автор) ; последующие сведения об ответственности (коллектив). – Место написания, дата написания. – Объем.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Банников, А. А. Повышение качества работы на ленточнопильных станках : </a:t>
            </a:r>
            <a:r>
              <a:rPr lang="ru-RU" sz="2400" dirty="0" err="1"/>
              <a:t>дис</a:t>
            </a:r>
            <a:r>
              <a:rPr lang="ru-RU" sz="2400" dirty="0"/>
              <a:t>. канд. </a:t>
            </a:r>
            <a:r>
              <a:rPr lang="ru-RU" sz="2400" dirty="0" err="1"/>
              <a:t>техн</a:t>
            </a:r>
            <a:r>
              <a:rPr lang="ru-RU" sz="2400" dirty="0"/>
              <a:t>. наук : 05.05.21 / Банников Анатолий Анатольевич ; </a:t>
            </a:r>
            <a:r>
              <a:rPr lang="ru-RU" sz="2400" dirty="0" err="1"/>
              <a:t>Арханг</a:t>
            </a:r>
            <a:r>
              <a:rPr lang="ru-RU" sz="2400" dirty="0"/>
              <a:t>. гос. </a:t>
            </a:r>
            <a:r>
              <a:rPr lang="ru-RU" sz="2400" dirty="0" err="1"/>
              <a:t>техн</a:t>
            </a:r>
            <a:r>
              <a:rPr lang="ru-RU" sz="2400" dirty="0"/>
              <a:t>. ун-т. – Архангельск, 2007. – 177с.</a:t>
            </a:r>
          </a:p>
        </p:txBody>
      </p:sp>
    </p:spTree>
    <p:extLst>
      <p:ext uri="{BB962C8B-B14F-4D97-AF65-F5344CB8AC3E}">
        <p14:creationId xmlns:p14="http://schemas.microsoft.com/office/powerpoint/2010/main" val="7027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DE6991-E3C8-5246-99BF-167F3FEA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80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Статья из газеты и журнала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9A880E-1DC1-8C4D-B5BA-94C0995CC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69"/>
                    </a14:imgEffect>
                  </a14:imgLayer>
                </a14:imgProps>
              </a:ext>
            </a:extLst>
          </a:blip>
          <a:srcRect t="14399" r="5948"/>
          <a:stretch/>
        </p:blipFill>
        <p:spPr>
          <a:xfrm>
            <a:off x="6511966" y="2025609"/>
            <a:ext cx="5673766" cy="426728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CF7280-71A2-F048-A9C5-406FBE19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36" y="1825625"/>
            <a:ext cx="6476278" cy="4667250"/>
          </a:xfrm>
          <a:gradFill>
            <a:gsLst>
              <a:gs pos="3000">
                <a:schemeClr val="accent6">
                  <a:lumMod val="90000"/>
                  <a:alpha val="7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400" dirty="0"/>
              <a:t>Автор. Заглавие статьи : сведения, относящиеся к заглавию / сведения об ответственности (авторы статьи) // Название газеты (или журнала). – Год выпуска. – Число и месяц выпуска (Номер выпуска для журнала). – Местоположение статьи (страницы).</a:t>
            </a:r>
            <a:endParaRPr lang="ru-RU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000" dirty="0"/>
              <a:t>Шептунов, А. В Поморье возрожден дорожный фонд / А. Шептунов // Невское время в Архангельске. – 2011. -21 окт. – С. 1.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ru-RU" sz="20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000" dirty="0"/>
              <a:t>Казакова, Н. А. Запоздалое признание /  Н. А. Казаков // На боевом посту. – 2000. - № 9. – С. 64-67 ; № 10. – С. 58-71.</a:t>
            </a:r>
          </a:p>
        </p:txBody>
      </p:sp>
    </p:spTree>
    <p:extLst>
      <p:ext uri="{BB962C8B-B14F-4D97-AF65-F5344CB8AC3E}">
        <p14:creationId xmlns:p14="http://schemas.microsoft.com/office/powerpoint/2010/main" val="32436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D4F12-037F-6343-B69A-2C32FA7A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497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Электронные ресурсы</a:t>
            </a:r>
            <a:br>
              <a:rPr lang="ru-RU" b="1" dirty="0"/>
            </a:br>
            <a:r>
              <a:rPr lang="ru-RU" b="1" dirty="0"/>
              <a:t>Электронный ресурс локального доступа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1447AED-1864-4E4A-A5EF-4AF903000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0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98102"/>
            <a:ext cx="9053660" cy="1739900"/>
          </a:xfrm>
          <a:prstGeom prst="rect">
            <a:avLst/>
          </a:prstGeom>
          <a:gradFill>
            <a:gsLst>
              <a:gs pos="3000">
                <a:schemeClr val="accent6">
                  <a:lumMod val="90000"/>
                  <a:alpha val="8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00FB49F-7D8E-3142-A6DE-3808862BA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1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3638002"/>
            <a:ext cx="9053660" cy="2628000"/>
          </a:xfrm>
          <a:prstGeom prst="rect">
            <a:avLst/>
          </a:prstGeom>
          <a:gradFill>
            <a:gsLst>
              <a:gs pos="12000">
                <a:schemeClr val="accent6">
                  <a:lumMod val="40000"/>
                  <a:lumOff val="60000"/>
                  <a:alpha val="9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623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90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A7781F-496A-5045-8EC3-2B3D73E9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47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Электронный ресурс удаленного доступа (Интернет)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960467C-3C89-9143-8148-78B6D08C3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98"/>
                    </a14:imgEffect>
                  </a14:imgLayer>
                </a14:imgProps>
              </a:ext>
            </a:extLst>
          </a:blip>
          <a:srcRect l="3837" b="64071"/>
          <a:stretch/>
        </p:blipFill>
        <p:spPr>
          <a:xfrm>
            <a:off x="1089939" y="1768348"/>
            <a:ext cx="9067507" cy="171813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671ADF3B-F2F1-9C4F-8442-ED52F0368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258"/>
                    </a14:imgEffect>
                  </a14:imgLayer>
                </a14:imgProps>
              </a:ext>
            </a:extLst>
          </a:blip>
          <a:srcRect t="72280"/>
          <a:stretch/>
        </p:blipFill>
        <p:spPr>
          <a:xfrm>
            <a:off x="1089939" y="5167312"/>
            <a:ext cx="9067507" cy="1325563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C3CF8A34-D99B-A247-BA32-6841F9A50E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74"/>
                    </a14:imgEffect>
                    <a14:imgEffect>
                      <a14:saturation sat="131000"/>
                    </a14:imgEffect>
                  </a14:imgLayer>
                </a14:imgProps>
              </a:ext>
            </a:extLst>
          </a:blip>
          <a:srcRect t="35507" b="39693"/>
          <a:stretch/>
        </p:blipFill>
        <p:spPr>
          <a:xfrm>
            <a:off x="1089939" y="3713021"/>
            <a:ext cx="9067506" cy="11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809</Words>
  <Application>Microsoft Office PowerPoint</Application>
  <PresentationFormat>Широкоэкранный</PresentationFormat>
  <Paragraphs>62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Порядок размещение источников</vt:lpstr>
      <vt:lpstr>Правила составления библиографических описаний</vt:lpstr>
      <vt:lpstr>Сведения для описания документа берутся с титульного листа или с его оборота</vt:lpstr>
      <vt:lpstr>Книги</vt:lpstr>
      <vt:lpstr>Неопубликованные документы</vt:lpstr>
      <vt:lpstr>Статья из газеты и журнала</vt:lpstr>
      <vt:lpstr>Электронные ресурсы Электронный ресурс локального доступа</vt:lpstr>
      <vt:lpstr>Электронный ресурс удаленного доступа (Интернет)</vt:lpstr>
      <vt:lpstr>Электронный ресурс удаленного доступа (Интернет)</vt:lpstr>
      <vt:lpstr>Электронный ресурс удаленного доступа (Интернет)</vt:lpstr>
      <vt:lpstr>Оформление титульного листа и оглавления</vt:lpstr>
      <vt:lpstr>Оформление списка литературы</vt:lpstr>
      <vt:lpstr>Примеры библиографических ссылок</vt:lpstr>
      <vt:lpstr>Оформление рисунков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Учитель</cp:lastModifiedBy>
  <cp:revision>37</cp:revision>
  <dcterms:created xsi:type="dcterms:W3CDTF">2021-03-09T11:43:07Z</dcterms:created>
  <dcterms:modified xsi:type="dcterms:W3CDTF">2021-11-15T08:12:13Z</dcterms:modified>
</cp:coreProperties>
</file>