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5143500"/>
  <p:notesSz cx="6858000" cy="9144000"/>
  <p:embeddedFontLst>
    <p:embeddedFont>
      <p:font typeface="Raleway"/>
      <p:regular r:id="rId17"/>
    </p:embeddedFont>
    <p:embeddedFont>
      <p:font typeface="Lato" panose="020F0502020204030203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font" Target="fonts/font2.fntdata"/><Relationship Id="rId17" Type="http://schemas.openxmlformats.org/officeDocument/2006/relationships/font" Target="fonts/font1.fntdata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39329fc62f_0_12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39329fc62f_0_1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9329fc62f_0_7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9329fc62f_0_7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9329fc62f_0_8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9329fc62f_0_8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9329fc62f_0_8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9329fc62f_0_8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39329fc62f_0_9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39329fc62f_0_9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9329fc62f_0_9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39329fc62f_0_9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39329fc62f_0_10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39329fc62f_0_10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9329fc62f_0_11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39329fc62f_0_1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9329fc62f_0_11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9329fc62f_0_1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bg>
      <p:bgPr>
        <a:solidFill>
          <a:schemeClr val="lt2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77" name="Google Shape;77;p11"/>
          <p:cNvSpPr txBox="1"/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bg>
      <p:bgPr>
        <a:solidFill>
          <a:schemeClr val="dk1"/>
        </a:solidFill>
        <a:effectLst/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 panose="020F0502020204030203"/>
              <a:buChar char="●"/>
              <a:defRPr sz="13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○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■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●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○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■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●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○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 panose="020F0502020204030203"/>
              <a:buChar char="■"/>
              <a:defRPr sz="11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3.xml"/><Relationship Id="rId4" Type="http://schemas.openxmlformats.org/officeDocument/2006/relationships/hyperlink" Target="https://dictionary.cambridge.org/" TargetMode="External"/><Relationship Id="rId3" Type="http://schemas.openxmlformats.org/officeDocument/2006/relationships/hyperlink" Target="https://dic.academic.ru/" TargetMode="External"/><Relationship Id="rId2" Type="http://schemas.openxmlformats.org/officeDocument/2006/relationships/hyperlink" Target="http://www.context.reverso.net" TargetMode="External"/><Relationship Id="rId1" Type="http://schemas.openxmlformats.org/officeDocument/2006/relationships/hyperlink" Target="http://www.multitran.ru" TargetMode="Externa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3.xml"/><Relationship Id="rId2" Type="http://schemas.openxmlformats.org/officeDocument/2006/relationships/hyperlink" Target="https://www.wordreference.com/" TargetMode="External"/><Relationship Id="rId1" Type="http://schemas.openxmlformats.org/officeDocument/2006/relationships/hyperlink" Target="https://www.sciencedaily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Проект: работа с литературой</a:t>
            </a:r>
            <a:endParaRPr lang="en-US"/>
          </a:p>
        </p:txBody>
      </p:sp>
      <p:sp>
        <p:nvSpPr>
          <p:cNvPr id="87" name="Google Shape;87;p13"/>
          <p:cNvSpPr txBox="1"/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Игнатьева Наталья Валерьевна ГБОУ лицей №265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729450" y="1318650"/>
            <a:ext cx="7688700" cy="7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Спасибо за внимание</a:t>
            </a:r>
            <a:endParaRPr lang="en-US"/>
          </a:p>
        </p:txBody>
      </p:sp>
      <p:pic>
        <p:nvPicPr>
          <p:cNvPr id="2" name="Изображение 1" descr="qr-code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60700" y="2341880"/>
            <a:ext cx="2216150" cy="19424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Источники литературы</a:t>
            </a:r>
            <a:endParaRPr lang="en-US"/>
          </a:p>
        </p:txBody>
      </p:sp>
      <p:sp>
        <p:nvSpPr>
          <p:cNvPr id="93" name="Google Shape;93;p14"/>
          <p:cNvSpPr txBox="1"/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Интернет-статьи в рунете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Киберленинка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Словари и форумы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Аутентичные сайты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Интернет-статьи в рунете</a:t>
            </a:r>
            <a:endParaRPr lang="en-US"/>
          </a:p>
        </p:txBody>
      </p:sp>
      <p:sp>
        <p:nvSpPr>
          <p:cNvPr id="99" name="Google Shape;99;p15"/>
          <p:cNvSpPr txBox="1"/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+"/>
            </a:pPr>
            <a:r>
              <a:rPr lang="en-US" sz="2000"/>
              <a:t>дети любят такие источники информации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+"/>
            </a:pPr>
            <a:r>
              <a:rPr lang="en-US" sz="2000"/>
              <a:t>попадается полезная информация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информация требует проверки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статьи дублируют одна другую или противоречат друг другу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Киберленинка</a:t>
            </a:r>
            <a:endParaRPr lang="en-US"/>
          </a:p>
        </p:txBody>
      </p:sp>
      <p:sp>
        <p:nvSpPr>
          <p:cNvPr id="105" name="Google Shape;105;p16"/>
          <p:cNvSpPr txBox="1"/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подходит только детям старшего возраста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сложный научный язык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дети используют не только тот текст, который понимают, но также и те термины, которые не понимают, что может негативно сказаться во время защиты проекта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en-US" sz="1600"/>
              <a:t>проверенные научные данные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en-US" sz="1600"/>
              <a:t>много информации по разным тематикам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en-US" sz="1600"/>
              <a:t>хорошие списки литературы в конце статей ;)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Словари</a:t>
            </a:r>
            <a:endParaRPr lang="en-US"/>
          </a:p>
        </p:txBody>
      </p:sp>
      <p:sp>
        <p:nvSpPr>
          <p:cNvPr id="111" name="Google Shape;111;p17"/>
          <p:cNvSpPr txBox="1"/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65" u="sng">
                <a:solidFill>
                  <a:schemeClr val="hlink"/>
                </a:solidFill>
                <a:hlinkClick r:id="rId1"/>
              </a:rPr>
              <a:t>www.multitran.ru</a:t>
            </a:r>
            <a:endParaRPr sz="6865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6865" u="sng">
                <a:solidFill>
                  <a:schemeClr val="hlink"/>
                </a:solidFill>
                <a:hlinkClick r:id="rId2"/>
              </a:rPr>
              <a:t>www.context.reverso.net</a:t>
            </a:r>
            <a:endParaRPr sz="6865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6865" u="sng">
                <a:solidFill>
                  <a:schemeClr val="hlink"/>
                </a:solidFill>
                <a:hlinkClick r:id="rId3"/>
              </a:rPr>
              <a:t>https://dic.academic.ru/</a:t>
            </a:r>
            <a:endParaRPr sz="6865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6865" u="sng">
                <a:solidFill>
                  <a:schemeClr val="hlink"/>
                </a:solidFill>
                <a:hlinkClick r:id="rId4"/>
              </a:rPr>
              <a:t>https://dictionary.cambridge.org/</a:t>
            </a:r>
            <a:endParaRPr sz="6865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Аутентичные сайты</a:t>
            </a:r>
            <a:endParaRPr lang="en-US"/>
          </a:p>
        </p:txBody>
      </p:sp>
      <p:sp>
        <p:nvSpPr>
          <p:cNvPr id="117" name="Google Shape;117;p18"/>
          <p:cNvSpPr txBox="1"/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 u="sng">
                <a:solidFill>
                  <a:schemeClr val="hlink"/>
                </a:solidFill>
                <a:hlinkClick r:id="rId1"/>
              </a:rPr>
              <a:t>https://www.sciencedaily.com/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 u="sng">
                <a:solidFill>
                  <a:schemeClr val="accent5"/>
                </a:solidFill>
                <a:hlinkClick r:id="rId2"/>
              </a:rPr>
              <a:t>https://www.wordreference.com/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https://www.lyrics.com/</a:t>
            </a:r>
            <a:endParaRPr sz="200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Как давать литературу детям</a:t>
            </a:r>
            <a:endParaRPr lang="en-US"/>
          </a:p>
        </p:txBody>
      </p:sp>
      <p:sp>
        <p:nvSpPr>
          <p:cNvPr id="123" name="Google Shape;123;p19"/>
          <p:cNvSpPr txBox="1"/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порционно, делить на пункты плана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обозначить заранее, что нужно найти (описать суть массива информации)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напомнить о важности источников литературы (пусть делают ссылки сразу)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попросить излагать своими словами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убедить в том, что грамотно писать в проекте по английскому языку нужно не только по-английски, но и по-русски;)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 sz="1600"/>
              <a:t>научить делать выводы из прочитанного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Возможные трудности</a:t>
            </a:r>
            <a:endParaRPr lang="en-US"/>
          </a:p>
        </p:txBody>
      </p:sp>
      <p:sp>
        <p:nvSpPr>
          <p:cNvPr id="129" name="Google Shape;129;p20"/>
          <p:cNvSpPr txBox="1"/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US" sz="1700"/>
              <a:t>искушение сделать сплошной копипаст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US" sz="1700"/>
              <a:t>анализ статей не привел к необходимому синтезу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US" sz="1700"/>
              <a:t>выводы сделаны, но они ошибочны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-US" sz="1700"/>
              <a:t>потеряны источники литературы</a:t>
            </a: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Наши задачи</a:t>
            </a:r>
            <a:endParaRPr lang="en-US"/>
          </a:p>
        </p:txBody>
      </p:sp>
      <p:sp>
        <p:nvSpPr>
          <p:cNvPr id="135" name="Google Shape;135;p21"/>
          <p:cNvSpPr txBox="1"/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склонить ребенка к использованию официально признанной информации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использовать аутентичные ресурсы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 sz="2000"/>
              <a:t>контролировать процесс выполнения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1566</Words>
  <Application>WPS Presentation</Application>
  <PresentationFormat/>
  <Paragraphs>68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Arial</vt:lpstr>
      <vt:lpstr>Raleway</vt:lpstr>
      <vt:lpstr>Lato</vt:lpstr>
      <vt:lpstr>Microsoft YaHei</vt:lpstr>
      <vt:lpstr>Arial Unicode MS</vt:lpstr>
      <vt:lpstr>Streamline</vt:lpstr>
      <vt:lpstr>Проект: работа с литературой</vt:lpstr>
      <vt:lpstr>Источники литературы</vt:lpstr>
      <vt:lpstr>Интернет-статьи в рунете</vt:lpstr>
      <vt:lpstr>Киберленинка</vt:lpstr>
      <vt:lpstr>Словари</vt:lpstr>
      <vt:lpstr>Аутентичные сайты</vt:lpstr>
      <vt:lpstr>Как давать литературу детям</vt:lpstr>
      <vt:lpstr>Возможные трудности</vt:lpstr>
      <vt:lpstr>Наши задачи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работа с литературой</dc:title>
  <dc:creator/>
  <cp:lastModifiedBy>Пользователь</cp:lastModifiedBy>
  <cp:revision>1</cp:revision>
  <dcterms:created xsi:type="dcterms:W3CDTF">2022-09-11T18:44:58Z</dcterms:created>
  <dcterms:modified xsi:type="dcterms:W3CDTF">2022-09-11T18:44:58Z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0D501603F3BA4B77B492D5F6AEAEF3C2</vt:lpwstr>
  </property>
  <property fmtid="{D5CDD505-2E9C-101B-9397-08002B2CF9AE}" pid="3" name="KSOProductBuildVer">
    <vt:lpwstr>1049-11.2.0.11306</vt:lpwstr>
  </property>
</Properties>
</file>