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980728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Оформление проектной и учебно-исследовательской работы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57685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Оформление таблиц: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6048672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Таблицы:</a:t>
            </a:r>
          </a:p>
          <a:p>
            <a:pPr>
              <a:buFontTx/>
              <a:buChar char="-"/>
            </a:pPr>
            <a:r>
              <a:rPr lang="ru-RU" dirty="0" smtClean="0"/>
              <a:t>Ссылка на таблицу обязательна;</a:t>
            </a:r>
          </a:p>
          <a:p>
            <a:pPr>
              <a:buFontTx/>
              <a:buChar char="-"/>
            </a:pPr>
            <a:r>
              <a:rPr lang="ru-RU" dirty="0" smtClean="0"/>
              <a:t>Заголовок располагается над таблицей с отступом в одну строчку</a:t>
            </a:r>
            <a:r>
              <a:rPr lang="ru-RU" dirty="0"/>
              <a:t> </a:t>
            </a:r>
            <a:r>
              <a:rPr lang="ru-RU" dirty="0" smtClean="0"/>
              <a:t>от верхней части основного текста;</a:t>
            </a:r>
          </a:p>
          <a:p>
            <a:pPr>
              <a:buFontTx/>
              <a:buChar char="-"/>
            </a:pPr>
            <a:r>
              <a:rPr lang="ru-RU" dirty="0" smtClean="0"/>
              <a:t>Слово «Таблица», ее порядковый номер (№ не ставится), тире, название таблицы с заглавной буквы (точка в конце не ставится);</a:t>
            </a:r>
          </a:p>
          <a:p>
            <a:pPr>
              <a:buFontTx/>
              <a:buChar char="-"/>
            </a:pPr>
            <a:r>
              <a:rPr lang="ru-RU" dirty="0" smtClean="0"/>
              <a:t>Нумерация выполняется арабскими цифрами, например, «Таблица 6» (при наличии одной таблицы в главе);</a:t>
            </a:r>
          </a:p>
          <a:p>
            <a:pPr>
              <a:buFontTx/>
              <a:buChar char="-"/>
            </a:pPr>
            <a:r>
              <a:rPr lang="ru-RU" dirty="0" smtClean="0"/>
              <a:t>Первая цифра соответствует номеру главы, в которой находится таблица, вторая цифра – порядковый номер таблицы в этой главе, например, «Таблица 3.2» (при наличии нескольких таблиц в одной главе);</a:t>
            </a:r>
          </a:p>
          <a:p>
            <a:pPr>
              <a:buFontTx/>
              <a:buChar char="-"/>
            </a:pPr>
            <a:r>
              <a:rPr lang="ru-RU" dirty="0" smtClean="0"/>
              <a:t>Ссылка на таблицу в тексте может быть оформлена двумя способами:</a:t>
            </a:r>
          </a:p>
          <a:p>
            <a:pPr marL="0" indent="0">
              <a:buNone/>
            </a:pPr>
            <a:r>
              <a:rPr lang="ru-RU" dirty="0" smtClean="0"/>
              <a:t>1. «… согласно таблице 7»</a:t>
            </a:r>
          </a:p>
          <a:p>
            <a:pPr marL="0" indent="0">
              <a:buNone/>
            </a:pPr>
            <a:r>
              <a:rPr lang="ru-RU" dirty="0" smtClean="0"/>
              <a:t>2. «… как указано в таблице 2.3»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96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dirty="0"/>
              <a:t>Оформление </a:t>
            </a:r>
            <a:r>
              <a:rPr lang="ru-RU" dirty="0" smtClean="0"/>
              <a:t>рисунков: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6064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/>
              <a:t>Рисунки:</a:t>
            </a:r>
          </a:p>
          <a:p>
            <a:pPr>
              <a:buFontTx/>
              <a:buChar char="-"/>
            </a:pPr>
            <a:r>
              <a:rPr lang="ru-RU" dirty="0" smtClean="0"/>
              <a:t>Ссылка на рисунок обязательна и производится </a:t>
            </a:r>
            <a:r>
              <a:rPr lang="ru-RU" dirty="0"/>
              <a:t>до него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Наиболее </a:t>
            </a:r>
            <a:r>
              <a:rPr lang="ru-RU" dirty="0"/>
              <a:t>громоздкие схемы, графики могут быть помещены в приложении;</a:t>
            </a:r>
          </a:p>
          <a:p>
            <a:pPr>
              <a:buFontTx/>
              <a:buChar char="-"/>
            </a:pPr>
            <a:r>
              <a:rPr lang="ru-RU" dirty="0" smtClean="0"/>
              <a:t>Ссылки на рисунок в тексте можно </a:t>
            </a:r>
            <a:r>
              <a:rPr lang="ru-RU" dirty="0"/>
              <a:t>оформить двумя способами: </a:t>
            </a:r>
          </a:p>
          <a:p>
            <a:pPr marL="457200" indent="-457200">
              <a:buAutoNum type="arabicPeriod"/>
            </a:pPr>
            <a:r>
              <a:rPr lang="ru-RU" dirty="0"/>
              <a:t>На рис. 1.1 изображена …</a:t>
            </a:r>
          </a:p>
          <a:p>
            <a:pPr marL="457200" indent="-457200">
              <a:buAutoNum type="arabicPeriod"/>
            </a:pPr>
            <a:r>
              <a:rPr lang="ru-RU" dirty="0"/>
              <a:t>Динамика исследуемого вопроса (рис.1.1) показывает </a:t>
            </a:r>
            <a:r>
              <a:rPr lang="ru-RU" dirty="0" smtClean="0"/>
              <a:t>…</a:t>
            </a:r>
          </a:p>
          <a:p>
            <a:pPr>
              <a:buFontTx/>
              <a:buChar char="-"/>
            </a:pPr>
            <a:r>
              <a:rPr lang="ru-RU" dirty="0"/>
              <a:t>Рисунок размещается посередине страницы;</a:t>
            </a:r>
          </a:p>
          <a:p>
            <a:pPr>
              <a:buFontTx/>
              <a:buChar char="-"/>
            </a:pPr>
            <a:r>
              <a:rPr lang="ru-RU" dirty="0"/>
              <a:t>Нумерация производится аналогично таблицам;</a:t>
            </a:r>
          </a:p>
          <a:p>
            <a:pPr>
              <a:buFontTx/>
              <a:buChar char="-"/>
            </a:pPr>
            <a:r>
              <a:rPr lang="ru-RU" dirty="0" smtClean="0"/>
              <a:t>Запись названия и номера производится после рисунка в следующем порядке: «Рисунок/Рис.», номер (одинарный или двойной), тире, название рисунка. Примеры:</a:t>
            </a:r>
          </a:p>
          <a:p>
            <a:pPr marL="0" indent="0">
              <a:buNone/>
            </a:pPr>
            <a:r>
              <a:rPr lang="ru-RU" dirty="0" smtClean="0"/>
              <a:t>   Рис. 1.2 - Динамика развития …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 Рисунок 14 - Схема взаимодействия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8447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06090"/>
          </a:xfrm>
        </p:spPr>
        <p:txBody>
          <a:bodyPr/>
          <a:lstStyle/>
          <a:p>
            <a:pPr algn="ctr"/>
            <a:r>
              <a:rPr lang="ru-RU" dirty="0" smtClean="0"/>
              <a:t>Оформление приложения(</a:t>
            </a:r>
            <a:r>
              <a:rPr lang="ru-RU" dirty="0" err="1" smtClean="0"/>
              <a:t>ий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92696"/>
            <a:ext cx="8712968" cy="5832648"/>
          </a:xfrm>
        </p:spPr>
        <p:txBody>
          <a:bodyPr>
            <a:normAutofit/>
          </a:bodyPr>
          <a:lstStyle/>
          <a:p>
            <a:r>
              <a:rPr lang="ru-RU" dirty="0" smtClean="0"/>
              <a:t>Объем приложения не учитывается в общем объеме работы;</a:t>
            </a:r>
          </a:p>
          <a:p>
            <a:r>
              <a:rPr lang="ru-RU" dirty="0" smtClean="0"/>
              <a:t>Заголовок «Приложения» располагают по центру первой страницы раздела;</a:t>
            </a:r>
          </a:p>
          <a:p>
            <a:r>
              <a:rPr lang="ru-RU" dirty="0" smtClean="0"/>
              <a:t>Каждое приложение имеет свой номер, который располагают вверху страницы (например, Приложение 1/Приложение В);</a:t>
            </a:r>
          </a:p>
          <a:p>
            <a:r>
              <a:rPr lang="ru-RU" dirty="0" smtClean="0"/>
              <a:t>Можно именовать, используя арабские, римские цифры, латинские или русские буквы;</a:t>
            </a:r>
          </a:p>
          <a:p>
            <a:r>
              <a:rPr lang="ru-RU" dirty="0" smtClean="0"/>
              <a:t>Каждое приложение размещается на отдельной странице;</a:t>
            </a:r>
          </a:p>
          <a:p>
            <a:r>
              <a:rPr lang="ru-RU" dirty="0" smtClean="0"/>
              <a:t>В приложении таблицы и рисунки располагаются в том порядке, в котором упоминались в тексте; </a:t>
            </a:r>
          </a:p>
          <a:p>
            <a:r>
              <a:rPr lang="ru-RU" dirty="0" smtClean="0"/>
              <a:t>В оглавлении раздел «Приложение(я)» идет в конце списка и нумеруется один раз;</a:t>
            </a:r>
          </a:p>
          <a:p>
            <a:r>
              <a:rPr lang="ru-RU" dirty="0" smtClean="0"/>
              <a:t>В тексте вынесенные в приложение(я) материалы помечаются ссылками «См. Приложение № или буква…».</a:t>
            </a:r>
          </a:p>
        </p:txBody>
      </p:sp>
    </p:spTree>
    <p:extLst>
      <p:ext uri="{BB962C8B-B14F-4D97-AF65-F5344CB8AC3E}">
        <p14:creationId xmlns:p14="http://schemas.microsoft.com/office/powerpoint/2010/main" val="227231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Требования к оформлению текстового документа: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352928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800" dirty="0" smtClean="0"/>
              <a:t>Работ выполняется на листах бумаги формата А4 (210х297);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smtClean="0"/>
              <a:t>Поля: слева – 30 мм, справа – 15 мм, сверху – 20 мм, снизу – 20 мм;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smtClean="0"/>
              <a:t>Нумерация начинается с титульного листа (на титульном номер страницы не ставится);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smtClean="0"/>
              <a:t>Страницы нумеруются арабскими цифрами;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smtClean="0"/>
              <a:t>Цифру номера ставятся снизу по центру страницы;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/>
              <a:t> </a:t>
            </a:r>
            <a:r>
              <a:rPr lang="ru-RU" sz="2800" dirty="0" smtClean="0"/>
              <a:t>Текст основной части работы делится на разделы (главы), подразделы (параграфы) и пункты.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55470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Требования, предъявляемые к вводу текста: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400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3200" dirty="0" smtClean="0"/>
              <a:t>Пробел ставится обязательно после знака препинания, перед – не ставится;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 </a:t>
            </a:r>
            <a:r>
              <a:rPr lang="ru-RU" sz="3200" dirty="0" smtClean="0"/>
              <a:t>Знак «дефис» ставится без пробелов, тире – с пробелами до и после знака;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 </a:t>
            </a:r>
            <a:r>
              <a:rPr lang="ru-RU" sz="3200" dirty="0" smtClean="0"/>
              <a:t>Слова, заключенные в кавычки или скобки, не должны отделяться от них пробелами;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/>
              <a:t> </a:t>
            </a:r>
            <a:r>
              <a:rPr lang="ru-RU" sz="3200" dirty="0" smtClean="0"/>
              <a:t>Для ввода римских цифр используются прописные латинские буквы </a:t>
            </a:r>
            <a:r>
              <a:rPr lang="en-US" sz="3200" dirty="0" smtClean="0"/>
              <a:t>I, V, L, C, D, M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2060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Требования, предъявляемые к абзацу и шрифту: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800" dirty="0"/>
              <a:t> </a:t>
            </a:r>
            <a:r>
              <a:rPr lang="ru-RU" sz="2600" dirty="0"/>
              <a:t>Название шрифта: </a:t>
            </a:r>
            <a:r>
              <a:rPr lang="en-US" sz="2600" dirty="0"/>
              <a:t>Times New Roman (</a:t>
            </a:r>
            <a:r>
              <a:rPr lang="ru-RU" sz="2600" dirty="0"/>
              <a:t>или </a:t>
            </a:r>
            <a:r>
              <a:rPr lang="en-US" sz="2600" dirty="0"/>
              <a:t>Times New Roman Cyr)</a:t>
            </a:r>
            <a:r>
              <a:rPr lang="ru-RU" sz="2600" dirty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Начертание: обычный;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Размер – 12 пт.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Полуторный межстрочный интервал;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Красная (первый) строка – 1,25 мм (устанавливается в настройках формата абзаца);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Интервалы перед и после абзаца устанавливаются в настройках формата абзаца, а не пустыми абзацами;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Выравнивание текста по ширине.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149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Требования, предъявляемые к заголовкам: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658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600" dirty="0" smtClean="0"/>
              <a:t> Заголовки глав и параграфов выравниваются по центру;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Размер шрифта заголовков – 14 </a:t>
            </a:r>
            <a:r>
              <a:rPr lang="ru-RU" sz="2600" dirty="0" err="1" smtClean="0"/>
              <a:t>пт</a:t>
            </a:r>
            <a:r>
              <a:rPr lang="ru-RU" sz="2600" dirty="0" smtClean="0"/>
              <a:t> (жирный);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Нумерация глав выполняется арабскими цифрами, при этом слово «Глава» перед номером </a:t>
            </a:r>
            <a:r>
              <a:rPr lang="ru-RU" sz="2600" u="sng" dirty="0" smtClean="0"/>
              <a:t>не пишется</a:t>
            </a:r>
            <a:r>
              <a:rPr lang="ru-RU" sz="2600" dirty="0" smtClean="0"/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Параграфы нумеруются арабскими цифрами через точку, например, 1.1, 1.2 и т. д;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 Не допускаются переносы и подчеркивание слов в заголовках;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В конце заголовка точка не ставится;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Нельзя размещать заголовок внизу одной страницы, а текст, рисунок, таблицу на другой.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56616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Требования к титульному листу: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8863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В верхней части титульного листа располагаются сведения об учреждении (размер шрифта – 12 </a:t>
            </a:r>
            <a:r>
              <a:rPr lang="ru-RU" dirty="0" err="1" smtClean="0"/>
              <a:t>пт</a:t>
            </a:r>
            <a:r>
              <a:rPr lang="ru-RU" dirty="0" smtClean="0"/>
              <a:t>, выравнивание по центру);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Посередине обозначается вид представляемой работы (размер шрифта – 20 </a:t>
            </a:r>
            <a:r>
              <a:rPr lang="ru-RU" dirty="0" err="1" smtClean="0"/>
              <a:t>пт</a:t>
            </a:r>
            <a:r>
              <a:rPr lang="ru-RU" dirty="0" smtClean="0"/>
              <a:t>) и тема работы без слова «тема», кавычек (размер шрифта – 20 </a:t>
            </a:r>
            <a:r>
              <a:rPr lang="ru-RU" dirty="0" err="1" smtClean="0"/>
              <a:t>пт</a:t>
            </a:r>
            <a:r>
              <a:rPr lang="ru-RU" dirty="0" smtClean="0"/>
              <a:t>, начертание – жирное, выравнивание – по центру);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Справа – фамилия, имя, класс ученика; фамилия имя, отчество, должность руководителя (размер шрифта – 14 </a:t>
            </a:r>
            <a:r>
              <a:rPr lang="ru-RU" dirty="0" err="1" smtClean="0"/>
              <a:t>пт</a:t>
            </a:r>
            <a:r>
              <a:rPr lang="ru-RU" dirty="0" smtClean="0"/>
              <a:t>, выравнивание – по правому краю);</a:t>
            </a:r>
          </a:p>
          <a:p>
            <a:pPr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Внизу указывается место, год выполнения работы (без слова «год»)(размер шрифта – 12 </a:t>
            </a:r>
            <a:r>
              <a:rPr lang="ru-RU" dirty="0" err="1" smtClean="0"/>
              <a:t>пт</a:t>
            </a:r>
            <a:r>
              <a:rPr lang="ru-RU" dirty="0" smtClean="0"/>
              <a:t>, выравнивание – по центру.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1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22413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Требования к оформлению </a:t>
            </a:r>
            <a:br>
              <a:rPr lang="ru-RU" dirty="0" smtClean="0"/>
            </a:br>
            <a:r>
              <a:rPr lang="ru-RU" dirty="0" smtClean="0"/>
              <a:t>содержания: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/>
          <a:lstStyle/>
          <a:p>
            <a:pPr>
              <a:buFont typeface="Calibri" pitchFamily="34" charset="0"/>
              <a:buChar char="−"/>
            </a:pPr>
            <a:r>
              <a:rPr lang="ru-RU" dirty="0" smtClean="0"/>
              <a:t>Размер, стиль шрифта и межстрочный интервал такой же, как и во всей работе;</a:t>
            </a:r>
          </a:p>
          <a:p>
            <a:pPr>
              <a:buFont typeface="Calibri" pitchFamily="34" charset="0"/>
              <a:buChar char="−"/>
            </a:pPr>
            <a:r>
              <a:rPr lang="ru-RU" dirty="0" smtClean="0"/>
              <a:t>Наверху странице пишут слово «Содержание» и выравнивают по центру;</a:t>
            </a:r>
          </a:p>
          <a:p>
            <a:pPr>
              <a:buFont typeface="Calibri" pitchFamily="34" charset="0"/>
              <a:buChar char="−"/>
            </a:pPr>
            <a:r>
              <a:rPr lang="ru-RU" dirty="0" smtClean="0"/>
              <a:t>Сам список разделов располагают на следующей строчке, выравнивая текст по ширине;</a:t>
            </a:r>
          </a:p>
          <a:p>
            <a:pPr>
              <a:buFont typeface="Calibri" pitchFamily="34" charset="0"/>
              <a:buChar char="−"/>
            </a:pPr>
            <a:r>
              <a:rPr lang="ru-RU" dirty="0" smtClean="0"/>
              <a:t>Название каждого раздела начинаются с прописной буквы;</a:t>
            </a:r>
          </a:p>
          <a:p>
            <a:pPr>
              <a:buFont typeface="Calibri" pitchFamily="34" charset="0"/>
              <a:buChar char="−"/>
            </a:pPr>
            <a:r>
              <a:rPr lang="ru-RU" dirty="0" smtClean="0"/>
              <a:t>Для нумерации используют только арабские цифры;</a:t>
            </a:r>
          </a:p>
          <a:p>
            <a:pPr>
              <a:buFont typeface="Calibri" pitchFamily="34" charset="0"/>
              <a:buChar char="−"/>
            </a:pPr>
            <a:r>
              <a:rPr lang="ru-RU" dirty="0" smtClean="0"/>
              <a:t>Между названием и номером страницы обычно располагаются точки;</a:t>
            </a:r>
          </a:p>
          <a:p>
            <a:pPr>
              <a:buFont typeface="Calibri" pitchFamily="34" charset="0"/>
              <a:buChar char="−"/>
            </a:pPr>
            <a:r>
              <a:rPr lang="ru-RU" dirty="0" smtClean="0"/>
              <a:t>Если главы включают подразделы, то их оформляют со сдвигом на 1 или 1,25 см.</a:t>
            </a:r>
          </a:p>
        </p:txBody>
      </p:sp>
    </p:spTree>
    <p:extLst>
      <p:ext uri="{BB962C8B-B14F-4D97-AF65-F5344CB8AC3E}">
        <p14:creationId xmlns:p14="http://schemas.microsoft.com/office/powerpoint/2010/main" val="347548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1" t="786" r="734"/>
          <a:stretch/>
        </p:blipFill>
        <p:spPr>
          <a:xfrm>
            <a:off x="251520" y="188641"/>
            <a:ext cx="8712968" cy="6480720"/>
          </a:xfrm>
        </p:spPr>
      </p:pic>
    </p:spTree>
    <p:extLst>
      <p:ext uri="{BB962C8B-B14F-4D97-AF65-F5344CB8AC3E}">
        <p14:creationId xmlns:p14="http://schemas.microsoft.com/office/powerpoint/2010/main" val="404442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Оформление сносок и ссылок: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600" dirty="0" smtClean="0"/>
              <a:t> Для создания сноски/ссылки необходимо:</a:t>
            </a:r>
            <a:r>
              <a:rPr lang="ru-RU" sz="2600" dirty="0"/>
              <a:t>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-  Щелкните место для ссылки (в тексте),</a:t>
            </a:r>
          </a:p>
          <a:p>
            <a:pPr>
              <a:buFontTx/>
              <a:buChar char="-"/>
            </a:pPr>
            <a:r>
              <a:rPr lang="ru-RU" sz="2600" dirty="0" smtClean="0"/>
              <a:t>На панели инструментов войти в пункт «Ссылки/сноски», </a:t>
            </a:r>
          </a:p>
          <a:p>
            <a:pPr>
              <a:buFontTx/>
              <a:buChar char="-"/>
            </a:pPr>
            <a:r>
              <a:rPr lang="ru-RU" sz="2600" dirty="0" smtClean="0"/>
              <a:t>Выберите раздел «Вставить сноску»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/>
              <a:t> Внизу страницы под последней строчкой проводится (автоматически) линия, под которой под цифрой помещается библиографическое описание цитируемого издания. Нумерация происходит автоматически.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/>
              <a:t> </a:t>
            </a:r>
            <a:r>
              <a:rPr lang="ru-RU" sz="2600" dirty="0" smtClean="0"/>
              <a:t>Размер шрифта сноски – 10 пт.</a:t>
            </a:r>
          </a:p>
        </p:txBody>
      </p:sp>
    </p:spTree>
    <p:extLst>
      <p:ext uri="{BB962C8B-B14F-4D97-AF65-F5344CB8AC3E}">
        <p14:creationId xmlns:p14="http://schemas.microsoft.com/office/powerpoint/2010/main" val="22735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723</TotalTime>
  <Words>956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Паркет</vt:lpstr>
      <vt:lpstr>Презентация PowerPoint</vt:lpstr>
      <vt:lpstr>Требования к оформлению текстового документа:</vt:lpstr>
      <vt:lpstr>Требования, предъявляемые к вводу текста:</vt:lpstr>
      <vt:lpstr>Требования, предъявляемые к абзацу и шрифту:</vt:lpstr>
      <vt:lpstr>Требования, предъявляемые к заголовкам:</vt:lpstr>
      <vt:lpstr>Требования к титульному листу:</vt:lpstr>
      <vt:lpstr>Требования к оформлению  содержания:</vt:lpstr>
      <vt:lpstr>Презентация PowerPoint</vt:lpstr>
      <vt:lpstr>Оформление сносок и ссылок:</vt:lpstr>
      <vt:lpstr>Оформление таблиц:</vt:lpstr>
      <vt:lpstr>Оформление рисунков:</vt:lpstr>
      <vt:lpstr>Оформление приложения(ий):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Учитель</cp:lastModifiedBy>
  <cp:revision>35</cp:revision>
  <dcterms:created xsi:type="dcterms:W3CDTF">2023-01-17T18:12:03Z</dcterms:created>
  <dcterms:modified xsi:type="dcterms:W3CDTF">2023-02-06T13:03:49Z</dcterms:modified>
</cp:coreProperties>
</file>